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89737"/>
            <a:ext cx="9144000" cy="644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88569"/>
            <a:ext cx="9144000" cy="6569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9220" y="441782"/>
            <a:ext cx="4845558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593850"/>
            <a:ext cx="8248650" cy="465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3816" y="1234185"/>
            <a:ext cx="5519420" cy="219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0040" marR="311785" algn="ctr">
              <a:lnSpc>
                <a:spcPct val="100000"/>
              </a:lnSpc>
              <a:spcBef>
                <a:spcPts val="100"/>
              </a:spcBef>
            </a:pPr>
            <a:r>
              <a:rPr sz="3600" b="1" spc="-60" dirty="0">
                <a:latin typeface="Trebuchet MS"/>
                <a:cs typeface="Trebuchet MS"/>
              </a:rPr>
              <a:t>CONSUMER</a:t>
            </a:r>
            <a:r>
              <a:rPr sz="3600" b="1" spc="-285" dirty="0">
                <a:latin typeface="Trebuchet MS"/>
                <a:cs typeface="Trebuchet MS"/>
              </a:rPr>
              <a:t> </a:t>
            </a:r>
            <a:r>
              <a:rPr sz="3600" b="1" spc="30" dirty="0">
                <a:latin typeface="Trebuchet MS"/>
                <a:cs typeface="Trebuchet MS"/>
              </a:rPr>
              <a:t>BEHAVIOUR  </a:t>
            </a:r>
            <a:r>
              <a:rPr sz="3600" b="1" spc="15" dirty="0">
                <a:latin typeface="Trebuchet MS"/>
                <a:cs typeface="Trebuchet MS"/>
              </a:rPr>
              <a:t>PRESENTATION</a:t>
            </a:r>
            <a:endParaRPr sz="3600">
              <a:latin typeface="Trebuchet MS"/>
              <a:cs typeface="Trebuchet MS"/>
            </a:endParaRPr>
          </a:p>
          <a:p>
            <a:pPr marL="1270" algn="ctr">
              <a:lnSpc>
                <a:spcPts val="4220"/>
              </a:lnSpc>
            </a:pPr>
            <a:r>
              <a:rPr sz="3600" b="1" spc="-254" dirty="0">
                <a:latin typeface="Trebuchet MS"/>
                <a:cs typeface="Trebuchet MS"/>
              </a:rPr>
              <a:t>ON</a:t>
            </a:r>
            <a:endParaRPr sz="3600">
              <a:latin typeface="Trebuchet MS"/>
              <a:cs typeface="Trebuchet MS"/>
            </a:endParaRPr>
          </a:p>
          <a:p>
            <a:pPr algn="ctr">
              <a:lnSpc>
                <a:spcPts val="4220"/>
              </a:lnSpc>
            </a:pPr>
            <a:r>
              <a:rPr sz="3600" b="1" spc="-90" dirty="0">
                <a:latin typeface="Trebuchet MS"/>
                <a:cs typeface="Trebuchet MS"/>
              </a:rPr>
              <a:t>DIFFUSION </a:t>
            </a:r>
            <a:r>
              <a:rPr sz="3600" b="1" spc="-200" dirty="0">
                <a:latin typeface="Trebuchet MS"/>
                <a:cs typeface="Trebuchet MS"/>
              </a:rPr>
              <a:t>OF</a:t>
            </a:r>
            <a:r>
              <a:rPr sz="3600" b="1" spc="-365" dirty="0">
                <a:latin typeface="Trebuchet MS"/>
                <a:cs typeface="Trebuchet MS"/>
              </a:rPr>
              <a:t> </a:t>
            </a:r>
            <a:r>
              <a:rPr sz="3600" b="1" spc="-75" dirty="0">
                <a:latin typeface="Trebuchet MS"/>
                <a:cs typeface="Trebuchet MS"/>
              </a:rPr>
              <a:t>INNOVATION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700" y="4038625"/>
            <a:ext cx="2362200" cy="2819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7107"/>
            <a:ext cx="9144000" cy="644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3164" y="441782"/>
            <a:ext cx="42208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Stages </a:t>
            </a:r>
            <a:r>
              <a:rPr dirty="0"/>
              <a:t>in</a:t>
            </a:r>
            <a:r>
              <a:rPr spc="-50" dirty="0"/>
              <a:t> </a:t>
            </a:r>
            <a:r>
              <a:rPr dirty="0"/>
              <a:t>adoption</a:t>
            </a:r>
          </a:p>
        </p:txBody>
      </p:sp>
      <p:sp>
        <p:nvSpPr>
          <p:cNvPr id="4" name="object 4"/>
          <p:cNvSpPr/>
          <p:nvPr/>
        </p:nvSpPr>
        <p:spPr>
          <a:xfrm>
            <a:off x="457200" y="1904961"/>
            <a:ext cx="8382000" cy="47459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Adoption</a:t>
            </a:r>
            <a:r>
              <a:rPr sz="6000" spc="-30" dirty="0"/>
              <a:t> </a:t>
            </a:r>
            <a:r>
              <a:rPr sz="6000" spc="-25" dirty="0"/>
              <a:t>process</a:t>
            </a:r>
            <a:endParaRPr sz="60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1600200"/>
            <a:ext cx="4343400" cy="1021080"/>
            <a:chOff x="152400" y="1600200"/>
            <a:chExt cx="4343400" cy="1021080"/>
          </a:xfrm>
        </p:grpSpPr>
        <p:sp>
          <p:nvSpPr>
            <p:cNvPr id="4" name="object 4"/>
            <p:cNvSpPr/>
            <p:nvPr/>
          </p:nvSpPr>
          <p:spPr>
            <a:xfrm>
              <a:off x="152400" y="1600200"/>
              <a:ext cx="4343400" cy="1021080"/>
            </a:xfrm>
            <a:custGeom>
              <a:avLst/>
              <a:gdLst/>
              <a:ahLst/>
              <a:cxnLst/>
              <a:rect l="l" t="t" r="r" b="b"/>
              <a:pathLst>
                <a:path w="4343400" h="1021080">
                  <a:moveTo>
                    <a:pt x="4343400" y="0"/>
                  </a:moveTo>
                  <a:lnTo>
                    <a:pt x="0" y="0"/>
                  </a:lnTo>
                  <a:lnTo>
                    <a:pt x="0" y="1021079"/>
                  </a:lnTo>
                  <a:lnTo>
                    <a:pt x="4343400" y="1021079"/>
                  </a:lnTo>
                  <a:lnTo>
                    <a:pt x="4343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5364" y="1735962"/>
              <a:ext cx="1550924" cy="2378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378460" marR="246379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first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expose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</a:t>
                      </a:r>
                      <a:r>
                        <a:rPr sz="3200" b="1" spc="-8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innovation.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51244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Lacks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</a:t>
                      </a:r>
                      <a:r>
                        <a:rPr sz="3200" b="1" spc="-114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information 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about the</a:t>
                      </a:r>
                      <a:r>
                        <a:rPr sz="3200" b="1" spc="-7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417195" indent="-287020">
                        <a:lnSpc>
                          <a:spcPct val="100000"/>
                        </a:lnSpc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May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only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know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name of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r>
                        <a:rPr sz="3200" b="1" spc="-1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 its basic</a:t>
                      </a:r>
                      <a:r>
                        <a:rPr sz="32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features.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40" dirty="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sz="2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Adoption</a:t>
            </a:r>
            <a:r>
              <a:rPr sz="6000" spc="-30" dirty="0"/>
              <a:t> </a:t>
            </a:r>
            <a:r>
              <a:rPr sz="6000" spc="-25" dirty="0"/>
              <a:t>process</a:t>
            </a:r>
            <a:endParaRPr sz="60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2621279"/>
            <a:ext cx="4343400" cy="1021080"/>
            <a:chOff x="152400" y="2621279"/>
            <a:chExt cx="4343400" cy="1021080"/>
          </a:xfrm>
        </p:grpSpPr>
        <p:sp>
          <p:nvSpPr>
            <p:cNvPr id="4" name="object 4"/>
            <p:cNvSpPr/>
            <p:nvPr/>
          </p:nvSpPr>
          <p:spPr>
            <a:xfrm>
              <a:off x="152400" y="2621279"/>
              <a:ext cx="4343400" cy="1021080"/>
            </a:xfrm>
            <a:custGeom>
              <a:avLst/>
              <a:gdLst/>
              <a:ahLst/>
              <a:cxnLst/>
              <a:rect l="l" t="t" r="r" b="b"/>
              <a:pathLst>
                <a:path w="4343400" h="1021079">
                  <a:moveTo>
                    <a:pt x="4343400" y="0"/>
                  </a:moveTo>
                  <a:lnTo>
                    <a:pt x="0" y="0"/>
                  </a:lnTo>
                  <a:lnTo>
                    <a:pt x="0" y="1021080"/>
                  </a:lnTo>
                  <a:lnTo>
                    <a:pt x="4343400" y="1021080"/>
                  </a:lnTo>
                  <a:lnTo>
                    <a:pt x="4343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9087" y="2769234"/>
              <a:ext cx="1082192" cy="2378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spc="-10" dirty="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413384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is 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interested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</a:t>
                      </a:r>
                      <a:r>
                        <a:rPr sz="3200" b="1" spc="-8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 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search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for 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additional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information.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76771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He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wants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know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what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is it,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how 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works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what</a:t>
                      </a:r>
                      <a:r>
                        <a:rPr sz="3200" b="1" spc="-1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its 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potentialities</a:t>
                      </a:r>
                      <a:r>
                        <a:rPr sz="32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are.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40" dirty="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sz="2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Adoption</a:t>
            </a:r>
            <a:r>
              <a:rPr sz="6000" spc="-30" dirty="0"/>
              <a:t> </a:t>
            </a:r>
            <a:r>
              <a:rPr sz="6000" spc="-25" dirty="0"/>
              <a:t>process</a:t>
            </a:r>
            <a:endParaRPr sz="60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3642359"/>
            <a:ext cx="4324350" cy="1021080"/>
            <a:chOff x="152400" y="3642359"/>
            <a:chExt cx="4324350" cy="1021080"/>
          </a:xfrm>
        </p:grpSpPr>
        <p:sp>
          <p:nvSpPr>
            <p:cNvPr id="4" name="object 4"/>
            <p:cNvSpPr/>
            <p:nvPr/>
          </p:nvSpPr>
          <p:spPr>
            <a:xfrm>
              <a:off x="152400" y="3642359"/>
              <a:ext cx="4324350" cy="1021080"/>
            </a:xfrm>
            <a:custGeom>
              <a:avLst/>
              <a:gdLst/>
              <a:ahLst/>
              <a:cxnLst/>
              <a:rect l="l" t="t" r="r" b="b"/>
              <a:pathLst>
                <a:path w="4324350" h="1021079">
                  <a:moveTo>
                    <a:pt x="0" y="1021080"/>
                  </a:moveTo>
                  <a:lnTo>
                    <a:pt x="4324350" y="1021080"/>
                  </a:lnTo>
                  <a:lnTo>
                    <a:pt x="4324350" y="0"/>
                  </a:lnTo>
                  <a:lnTo>
                    <a:pt x="0" y="0"/>
                  </a:lnTo>
                  <a:lnTo>
                    <a:pt x="0" y="102108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9087" y="3774185"/>
              <a:ext cx="1453921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6050" y="1593850"/>
          <a:ext cx="8705850" cy="5267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spc="-10" dirty="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153670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decides 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whether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 not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believe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this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r>
                        <a:rPr sz="3200" b="1" spc="-9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  service.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117665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Will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satisfy</a:t>
                      </a:r>
                      <a:r>
                        <a:rPr sz="3200" b="1" spc="-1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his 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needs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requirements.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787400" indent="-287020" algn="just">
                        <a:lnSpc>
                          <a:spcPct val="100000"/>
                        </a:lnSpc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Individual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makes</a:t>
                      </a:r>
                      <a:r>
                        <a:rPr sz="3200" b="1" spc="-1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 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mental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trial of </a:t>
                      </a:r>
                      <a:r>
                        <a:rPr sz="3200" b="1" spc="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idea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40" dirty="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sz="2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4236"/>
            <a:ext cx="9144000" cy="6449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Adoption</a:t>
            </a:r>
            <a:r>
              <a:rPr sz="6000" spc="-30" dirty="0"/>
              <a:t> </a:t>
            </a:r>
            <a:r>
              <a:rPr sz="6000" spc="-25" dirty="0"/>
              <a:t>process</a:t>
            </a:r>
            <a:endParaRPr sz="6000"/>
          </a:p>
        </p:txBody>
      </p:sp>
      <p:grpSp>
        <p:nvGrpSpPr>
          <p:cNvPr id="4" name="object 4"/>
          <p:cNvGrpSpPr/>
          <p:nvPr/>
        </p:nvGrpSpPr>
        <p:grpSpPr>
          <a:xfrm>
            <a:off x="152400" y="4663440"/>
            <a:ext cx="4343400" cy="1021080"/>
            <a:chOff x="152400" y="4663440"/>
            <a:chExt cx="4343400" cy="1021080"/>
          </a:xfrm>
        </p:grpSpPr>
        <p:sp>
          <p:nvSpPr>
            <p:cNvPr id="5" name="object 5"/>
            <p:cNvSpPr/>
            <p:nvPr/>
          </p:nvSpPr>
          <p:spPr>
            <a:xfrm>
              <a:off x="152400" y="4663440"/>
              <a:ext cx="4343400" cy="1021080"/>
            </a:xfrm>
            <a:custGeom>
              <a:avLst/>
              <a:gdLst/>
              <a:ahLst/>
              <a:cxnLst/>
              <a:rect l="l" t="t" r="r" b="b"/>
              <a:pathLst>
                <a:path w="4343400" h="1021079">
                  <a:moveTo>
                    <a:pt x="4343400" y="0"/>
                  </a:moveTo>
                  <a:lnTo>
                    <a:pt x="0" y="0"/>
                  </a:lnTo>
                  <a:lnTo>
                    <a:pt x="0" y="1021080"/>
                  </a:lnTo>
                  <a:lnTo>
                    <a:pt x="4343400" y="1021080"/>
                  </a:lnTo>
                  <a:lnTo>
                    <a:pt x="4343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1871" y="4795266"/>
              <a:ext cx="588975" cy="25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spc="-10" dirty="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350520" indent="-287020">
                        <a:lnSpc>
                          <a:spcPct val="100000"/>
                        </a:lnSpc>
                        <a:spcBef>
                          <a:spcPts val="200"/>
                        </a:spcBef>
                        <a:buFont typeface="Wingdings"/>
                        <a:buChar char=""/>
                        <a:tabLst>
                          <a:tab pos="379095" algn="l"/>
                        </a:tabLst>
                      </a:pP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uses the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 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 a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limited</a:t>
                      </a:r>
                      <a:r>
                        <a:rPr sz="25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basis.</a:t>
                      </a:r>
                      <a:endParaRPr sz="2500">
                        <a:latin typeface="Carlito"/>
                        <a:cs typeface="Carlito"/>
                      </a:endParaRPr>
                    </a:p>
                    <a:p>
                      <a:pPr marL="378460" marR="230504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"/>
                        <a:tabLst>
                          <a:tab pos="379095" algn="l"/>
                        </a:tabLst>
                      </a:pP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During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this </a:t>
                      </a:r>
                      <a:r>
                        <a:rPr sz="25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stage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individual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determines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usefulness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the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innovation 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and </a:t>
                      </a:r>
                      <a:r>
                        <a:rPr sz="25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may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search </a:t>
                      </a:r>
                      <a:r>
                        <a:rPr sz="25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for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further 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information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about</a:t>
                      </a:r>
                      <a:r>
                        <a:rPr sz="25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it.</a:t>
                      </a:r>
                      <a:endParaRPr sz="2500">
                        <a:latin typeface="Carlito"/>
                        <a:cs typeface="Carlito"/>
                      </a:endParaRPr>
                    </a:p>
                    <a:p>
                      <a:pPr marL="378460" marR="286385" indent="-287020">
                        <a:lnSpc>
                          <a:spcPct val="99000"/>
                        </a:lnSpc>
                        <a:spcBef>
                          <a:spcPts val="30"/>
                        </a:spcBef>
                        <a:buFont typeface="Wingdings"/>
                        <a:buChar char=""/>
                        <a:tabLst>
                          <a:tab pos="379095" algn="l"/>
                        </a:tabLst>
                      </a:pP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trial </a:t>
                      </a:r>
                      <a:r>
                        <a:rPr sz="25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stage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is  </a:t>
                      </a:r>
                      <a:r>
                        <a:rPr sz="25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characterized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by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small-scale  </a:t>
                      </a:r>
                      <a:r>
                        <a:rPr sz="25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experimental </a:t>
                      </a:r>
                      <a:r>
                        <a:rPr sz="2500" b="1" spc="-1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use, </a:t>
                      </a:r>
                      <a:r>
                        <a:rPr sz="25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25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it’s 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possible.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spc="-5" dirty="0">
                          <a:latin typeface="Carlito"/>
                          <a:cs typeface="Carlito"/>
                        </a:rPr>
                        <a:t>Adoption or</a:t>
                      </a:r>
                      <a:r>
                        <a:rPr sz="2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800" spc="-10" dirty="0">
                          <a:latin typeface="Carlito"/>
                          <a:cs typeface="Carlito"/>
                        </a:rPr>
                        <a:t>Rejection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260" y="52781"/>
            <a:ext cx="542544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Adoption</a:t>
            </a:r>
            <a:r>
              <a:rPr sz="6000" spc="-30" dirty="0"/>
              <a:t> </a:t>
            </a:r>
            <a:r>
              <a:rPr sz="6000" spc="-25" dirty="0"/>
              <a:t>process</a:t>
            </a:r>
            <a:endParaRPr sz="6000"/>
          </a:p>
        </p:txBody>
      </p:sp>
      <p:sp>
        <p:nvSpPr>
          <p:cNvPr id="3" name="object 3"/>
          <p:cNvSpPr/>
          <p:nvPr/>
        </p:nvSpPr>
        <p:spPr>
          <a:xfrm>
            <a:off x="152400" y="5684520"/>
            <a:ext cx="4343400" cy="1021080"/>
          </a:xfrm>
          <a:custGeom>
            <a:avLst/>
            <a:gdLst/>
            <a:ahLst/>
            <a:cxnLst/>
            <a:rect l="l" t="t" r="r" b="b"/>
            <a:pathLst>
              <a:path w="4343400" h="1021079">
                <a:moveTo>
                  <a:pt x="4343400" y="0"/>
                </a:moveTo>
                <a:lnTo>
                  <a:pt x="0" y="0"/>
                </a:lnTo>
                <a:lnTo>
                  <a:pt x="0" y="1021079"/>
                </a:lnTo>
                <a:lnTo>
                  <a:pt x="4343400" y="1021079"/>
                </a:lnTo>
                <a:lnTo>
                  <a:pt x="43434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6050" y="1593850"/>
          <a:ext cx="8705850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/>
                <a:gridCol w="4343400"/>
              </a:tblGrid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spc="-10" dirty="0">
                          <a:latin typeface="Carlito"/>
                          <a:cs typeface="Carlito"/>
                        </a:rPr>
                        <a:t>Awareness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78460" marR="479425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If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trail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 </a:t>
                      </a:r>
                      <a:r>
                        <a:rPr sz="3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favorable 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decides</a:t>
                      </a:r>
                      <a:r>
                        <a:rPr sz="3200" b="1" spc="-1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use the</a:t>
                      </a:r>
                      <a:r>
                        <a:rPr sz="32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378460" marR="47942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If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unfavorable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 consumer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decides</a:t>
                      </a:r>
                      <a:r>
                        <a:rPr sz="3200" b="1" spc="-1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reject</a:t>
                      </a:r>
                      <a:r>
                        <a:rPr sz="3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it.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Interest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20" dirty="0">
                          <a:latin typeface="Carlito"/>
                          <a:cs typeface="Carlito"/>
                        </a:rPr>
                        <a:t>Evaluation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40" dirty="0">
                          <a:latin typeface="Carlito"/>
                          <a:cs typeface="Carlito"/>
                        </a:rPr>
                        <a:t>Trial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45363" y="5817069"/>
            <a:ext cx="3141853" cy="313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185" y="441782"/>
            <a:ext cx="4664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Consumer</a:t>
            </a:r>
            <a:r>
              <a:rPr spc="-100" dirty="0"/>
              <a:t> </a:t>
            </a:r>
            <a:r>
              <a:rPr spc="-15" dirty="0"/>
              <a:t>innovator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46084" cy="332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78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Small </a:t>
            </a:r>
            <a:r>
              <a:rPr sz="3200" spc="-15" dirty="0">
                <a:latin typeface="Carlito"/>
                <a:cs typeface="Carlito"/>
              </a:rPr>
              <a:t>group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consumer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10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earliest  </a:t>
            </a:r>
            <a:r>
              <a:rPr sz="3200" spc="-10" dirty="0">
                <a:latin typeface="Carlito"/>
                <a:cs typeface="Carlito"/>
              </a:rPr>
              <a:t>purchase </a:t>
            </a:r>
            <a:r>
              <a:rPr sz="3200" dirty="0">
                <a:latin typeface="Carlito"/>
                <a:cs typeface="Carlito"/>
              </a:rPr>
              <a:t>of the new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product.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Earliest customer </a:t>
            </a:r>
            <a:r>
              <a:rPr sz="3200" spc="-5" dirty="0">
                <a:latin typeface="Carlito"/>
                <a:cs typeface="Carlito"/>
              </a:rPr>
              <a:t>can be </a:t>
            </a:r>
            <a:r>
              <a:rPr sz="3200" spc="-10" dirty="0">
                <a:latin typeface="Carlito"/>
                <a:cs typeface="Carlito"/>
              </a:rPr>
              <a:t>defined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30" dirty="0">
                <a:latin typeface="Carlito"/>
                <a:cs typeface="Carlito"/>
              </a:rPr>
              <a:t>ways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First </a:t>
            </a:r>
            <a:r>
              <a:rPr sz="3200" spc="-5" dirty="0">
                <a:latin typeface="Carlito"/>
                <a:cs typeface="Carlito"/>
              </a:rPr>
              <a:t>2.5% </a:t>
            </a:r>
            <a:r>
              <a:rPr sz="3200" dirty="0">
                <a:latin typeface="Carlito"/>
                <a:cs typeface="Carlito"/>
              </a:rPr>
              <a:t>of the </a:t>
            </a:r>
            <a:r>
              <a:rPr sz="3200" spc="-5" dirty="0">
                <a:latin typeface="Carlito"/>
                <a:cs typeface="Carlito"/>
              </a:rPr>
              <a:t>social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system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Status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new </a:t>
            </a:r>
            <a:r>
              <a:rPr sz="3200" spc="-10" dirty="0">
                <a:latin typeface="Carlito"/>
                <a:cs typeface="Carlito"/>
              </a:rPr>
              <a:t>product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investigation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Innovativeness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3501" y="441782"/>
            <a:ext cx="3400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Opinion</a:t>
            </a:r>
            <a:r>
              <a:rPr spc="-55" dirty="0"/>
              <a:t> </a:t>
            </a:r>
            <a:r>
              <a:rPr dirty="0"/>
              <a:t>leader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7983220" cy="38798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8796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Individual whose </a:t>
            </a:r>
            <a:r>
              <a:rPr sz="3200" spc="-5" dirty="0">
                <a:latin typeface="Carlito"/>
                <a:cs typeface="Carlito"/>
              </a:rPr>
              <a:t>ideas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behavior serve </a:t>
            </a:r>
            <a:r>
              <a:rPr sz="3200" dirty="0">
                <a:latin typeface="Carlito"/>
                <a:cs typeface="Carlito"/>
              </a:rPr>
              <a:t>as  a </a:t>
            </a:r>
            <a:r>
              <a:rPr sz="3200" spc="-5" dirty="0">
                <a:latin typeface="Carlito"/>
                <a:cs typeface="Carlito"/>
              </a:rPr>
              <a:t>model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others.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innovator </a:t>
            </a:r>
            <a:r>
              <a:rPr sz="3200" dirty="0">
                <a:latin typeface="Carlito"/>
                <a:cs typeface="Carlito"/>
              </a:rPr>
              <a:t>is an </a:t>
            </a:r>
            <a:r>
              <a:rPr sz="3200" spc="-5" dirty="0">
                <a:latin typeface="Carlito"/>
                <a:cs typeface="Carlito"/>
              </a:rPr>
              <a:t>opinion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leader.</a:t>
            </a:r>
            <a:endParaRPr sz="3200">
              <a:latin typeface="Carlito"/>
              <a:cs typeface="Carlito"/>
            </a:endParaRPr>
          </a:p>
          <a:p>
            <a:pPr marL="355600" marR="218440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When </a:t>
            </a:r>
            <a:r>
              <a:rPr sz="3200" spc="-20" dirty="0">
                <a:latin typeface="Carlito"/>
                <a:cs typeface="Carlito"/>
              </a:rPr>
              <a:t>innovators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enthusiastic they might  </a:t>
            </a:r>
            <a:r>
              <a:rPr sz="3200" spc="-15" dirty="0">
                <a:latin typeface="Carlito"/>
                <a:cs typeface="Carlito"/>
              </a:rPr>
              <a:t>encourage </a:t>
            </a:r>
            <a:r>
              <a:rPr sz="3200" spc="-5" dirty="0">
                <a:latin typeface="Carlito"/>
                <a:cs typeface="Carlito"/>
              </a:rPr>
              <a:t>other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buy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it.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products that </a:t>
            </a:r>
            <a:r>
              <a:rPr sz="3200" spc="-5" dirty="0">
                <a:latin typeface="Carlito"/>
                <a:cs typeface="Carlito"/>
              </a:rPr>
              <a:t>do not </a:t>
            </a:r>
            <a:r>
              <a:rPr sz="3200" spc="-20" dirty="0">
                <a:latin typeface="Carlito"/>
                <a:cs typeface="Carlito"/>
              </a:rPr>
              <a:t>generate </a:t>
            </a:r>
            <a:r>
              <a:rPr sz="3200" dirty="0">
                <a:latin typeface="Carlito"/>
                <a:cs typeface="Carlito"/>
              </a:rPr>
              <a:t>much  </a:t>
            </a:r>
            <a:r>
              <a:rPr sz="3200" spc="-20" dirty="0">
                <a:latin typeface="Carlito"/>
                <a:cs typeface="Carlito"/>
              </a:rPr>
              <a:t>excitement </a:t>
            </a:r>
            <a:r>
              <a:rPr sz="3200" spc="-5" dirty="0">
                <a:latin typeface="Carlito"/>
                <a:cs typeface="Carlito"/>
              </a:rPr>
              <a:t>consumer </a:t>
            </a:r>
            <a:r>
              <a:rPr sz="3200" spc="-20" dirty="0">
                <a:latin typeface="Carlito"/>
                <a:cs typeface="Carlito"/>
              </a:rPr>
              <a:t>innovators </a:t>
            </a:r>
            <a:r>
              <a:rPr sz="3200" spc="-10" dirty="0">
                <a:latin typeface="Carlito"/>
                <a:cs typeface="Carlito"/>
              </a:rPr>
              <a:t>might </a:t>
            </a:r>
            <a:r>
              <a:rPr sz="3200" spc="-5" dirty="0">
                <a:latin typeface="Carlito"/>
                <a:cs typeface="Carlito"/>
              </a:rPr>
              <a:t>not be  </a:t>
            </a:r>
            <a:r>
              <a:rPr sz="3200" spc="-10" dirty="0">
                <a:latin typeface="Carlito"/>
                <a:cs typeface="Carlito"/>
              </a:rPr>
              <a:t>sufficiently </a:t>
            </a:r>
            <a:r>
              <a:rPr sz="3200" spc="-15" dirty="0">
                <a:latin typeface="Carlito"/>
                <a:cs typeface="Carlito"/>
              </a:rPr>
              <a:t>motivated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advice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4541" y="441782"/>
            <a:ext cx="35363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Market</a:t>
            </a:r>
            <a:r>
              <a:rPr spc="-75" dirty="0"/>
              <a:t> </a:t>
            </a:r>
            <a:r>
              <a:rPr spc="-20" dirty="0"/>
              <a:t>mavens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7431405" cy="285496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Special </a:t>
            </a:r>
            <a:r>
              <a:rPr sz="3200" spc="-15" dirty="0">
                <a:latin typeface="Carlito"/>
                <a:cs typeface="Carlito"/>
              </a:rPr>
              <a:t>category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consumer </a:t>
            </a:r>
            <a:r>
              <a:rPr sz="3200" spc="-40" dirty="0">
                <a:latin typeface="Carlito"/>
                <a:cs typeface="Carlito"/>
              </a:rPr>
              <a:t>influencer.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Posses </a:t>
            </a:r>
            <a:r>
              <a:rPr sz="3200" dirty="0">
                <a:latin typeface="Carlito"/>
                <a:cs typeface="Carlito"/>
              </a:rPr>
              <a:t>a wide </a:t>
            </a:r>
            <a:r>
              <a:rPr sz="3200" spc="-20" dirty="0">
                <a:latin typeface="Carlito"/>
                <a:cs typeface="Carlito"/>
              </a:rPr>
              <a:t>range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information </a:t>
            </a:r>
            <a:r>
              <a:rPr sz="3200" dirty="0">
                <a:latin typeface="Carlito"/>
                <a:cs typeface="Carlito"/>
              </a:rPr>
              <a:t>about 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5" dirty="0">
                <a:latin typeface="Carlito"/>
                <a:cs typeface="Carlito"/>
              </a:rPr>
              <a:t>type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products, </a:t>
            </a:r>
            <a:r>
              <a:rPr sz="3200" spc="-20" dirty="0">
                <a:latin typeface="Carlito"/>
                <a:cs typeface="Carlito"/>
              </a:rPr>
              <a:t>retail </a:t>
            </a:r>
            <a:r>
              <a:rPr sz="3200" spc="-10" dirty="0">
                <a:latin typeface="Carlito"/>
                <a:cs typeface="Carlito"/>
              </a:rPr>
              <a:t>outlet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etc.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Carlito"/>
                <a:cs typeface="Carlito"/>
              </a:rPr>
              <a:t>Like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shop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share</a:t>
            </a:r>
            <a:r>
              <a:rPr sz="3200" spc="7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shopping.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Not </a:t>
            </a:r>
            <a:r>
              <a:rPr sz="3200" spc="-5" dirty="0">
                <a:latin typeface="Carlito"/>
                <a:cs typeface="Carlito"/>
              </a:rPr>
              <a:t>primarily concerned with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price.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141" y="441782"/>
            <a:ext cx="38373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Personality</a:t>
            </a:r>
            <a:r>
              <a:rPr spc="-110" dirty="0"/>
              <a:t> </a:t>
            </a:r>
            <a:r>
              <a:rPr spc="-15" dirty="0"/>
              <a:t>traits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30490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sz="3200" spc="-15" dirty="0">
                <a:latin typeface="Carlito"/>
                <a:cs typeface="Carlito"/>
              </a:rPr>
              <a:t>Personality </a:t>
            </a:r>
            <a:r>
              <a:rPr sz="3200" spc="-10" dirty="0">
                <a:latin typeface="Carlito"/>
                <a:cs typeface="Carlito"/>
              </a:rPr>
              <a:t>traits that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been </a:t>
            </a:r>
            <a:r>
              <a:rPr sz="3200" spc="-10" dirty="0">
                <a:latin typeface="Carlito"/>
                <a:cs typeface="Carlito"/>
              </a:rPr>
              <a:t>useful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20" dirty="0">
                <a:latin typeface="Carlito"/>
                <a:cs typeface="Carlito"/>
              </a:rPr>
              <a:t>differentiating </a:t>
            </a:r>
            <a:r>
              <a:rPr sz="3200" spc="-5" dirty="0">
                <a:latin typeface="Carlito"/>
                <a:cs typeface="Carlito"/>
              </a:rPr>
              <a:t>consumer </a:t>
            </a:r>
            <a:r>
              <a:rPr sz="3200" spc="-20" dirty="0">
                <a:latin typeface="Carlito"/>
                <a:cs typeface="Carlito"/>
              </a:rPr>
              <a:t>innovators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non  </a:t>
            </a:r>
            <a:r>
              <a:rPr sz="3200" spc="-20" dirty="0">
                <a:latin typeface="Carlito"/>
                <a:cs typeface="Carlito"/>
              </a:rPr>
              <a:t>innovators</a:t>
            </a:r>
            <a:r>
              <a:rPr sz="3200" spc="-5" dirty="0">
                <a:latin typeface="Carlito"/>
                <a:cs typeface="Carlito"/>
              </a:rPr>
              <a:t> include: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Consumer </a:t>
            </a:r>
            <a:r>
              <a:rPr sz="3200" spc="-10" dirty="0">
                <a:latin typeface="Carlito"/>
                <a:cs typeface="Carlito"/>
              </a:rPr>
              <a:t>innovativeness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Dogmatism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Social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character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Need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uniqueness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Optimum </a:t>
            </a:r>
            <a:r>
              <a:rPr sz="3200" spc="-10" dirty="0">
                <a:latin typeface="Carlito"/>
                <a:cs typeface="Carlito"/>
              </a:rPr>
              <a:t>stimulation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level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8328"/>
            <a:ext cx="9144000" cy="6449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1873" y="441782"/>
            <a:ext cx="5085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What </a:t>
            </a:r>
            <a:r>
              <a:rPr dirty="0"/>
              <a:t>is</a:t>
            </a:r>
            <a:r>
              <a:rPr spc="-45" dirty="0"/>
              <a:t> </a:t>
            </a:r>
            <a:r>
              <a:rPr spc="-10" dirty="0"/>
              <a:t>Innovation???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4" y="1262633"/>
            <a:ext cx="5236845" cy="2950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9235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latin typeface="Carlito"/>
                <a:cs typeface="Carlito"/>
              </a:rPr>
              <a:t>Transformation </a:t>
            </a:r>
            <a:r>
              <a:rPr sz="3200" dirty="0">
                <a:latin typeface="Carlito"/>
                <a:cs typeface="Carlito"/>
              </a:rPr>
              <a:t>of an idea </a:t>
            </a:r>
            <a:r>
              <a:rPr sz="3200" spc="-20" dirty="0">
                <a:latin typeface="Carlito"/>
                <a:cs typeface="Carlito"/>
              </a:rPr>
              <a:t>into  </a:t>
            </a:r>
            <a:r>
              <a:rPr sz="3200" spc="-5" dirty="0">
                <a:latin typeface="Carlito"/>
                <a:cs typeface="Carlito"/>
              </a:rPr>
              <a:t>something</a:t>
            </a:r>
            <a:r>
              <a:rPr sz="3200" spc="-10" dirty="0">
                <a:latin typeface="Carlito"/>
                <a:cs typeface="Carlito"/>
              </a:rPr>
              <a:t> useful.</a:t>
            </a:r>
            <a:endParaRPr sz="32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3200" spc="-10" dirty="0">
                <a:latin typeface="Carlito"/>
                <a:cs typeface="Carlito"/>
              </a:rPr>
              <a:t>There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two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5" dirty="0">
                <a:latin typeface="Carlito"/>
                <a:cs typeface="Carlito"/>
              </a:rPr>
              <a:t>kinds of  </a:t>
            </a:r>
            <a:r>
              <a:rPr sz="3200" spc="-10" dirty="0">
                <a:latin typeface="Carlito"/>
                <a:cs typeface="Carlito"/>
              </a:rPr>
              <a:t>innovations</a:t>
            </a:r>
            <a:endParaRPr sz="3200">
              <a:latin typeface="Carlito"/>
              <a:cs typeface="Carlito"/>
            </a:endParaRPr>
          </a:p>
          <a:p>
            <a:pPr marL="321945" indent="-309880">
              <a:lnSpc>
                <a:spcPts val="3829"/>
              </a:lnSpc>
              <a:buSzPct val="96875"/>
              <a:buAutoNum type="arabicPeriod"/>
              <a:tabLst>
                <a:tab pos="322580" algn="l"/>
              </a:tabLst>
            </a:pPr>
            <a:r>
              <a:rPr sz="3200" spc="-10" dirty="0">
                <a:latin typeface="Carlito"/>
                <a:cs typeface="Carlito"/>
              </a:rPr>
              <a:t>New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things</a:t>
            </a:r>
            <a:endParaRPr sz="3200">
              <a:latin typeface="Carlito"/>
              <a:cs typeface="Carlito"/>
            </a:endParaRPr>
          </a:p>
          <a:p>
            <a:pPr marL="322580" indent="-310515">
              <a:lnSpc>
                <a:spcPts val="3829"/>
              </a:lnSpc>
              <a:buSzPct val="96875"/>
              <a:buAutoNum type="arabicPeriod"/>
              <a:tabLst>
                <a:tab pos="323215" algn="l"/>
              </a:tabLst>
            </a:pPr>
            <a:r>
              <a:rPr sz="3200" spc="-10" dirty="0">
                <a:latin typeface="Carlito"/>
                <a:cs typeface="Carlito"/>
              </a:rPr>
              <a:t>Development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new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things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81600" y="4302137"/>
            <a:ext cx="3733800" cy="2012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4733" y="441782"/>
            <a:ext cx="34982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Change</a:t>
            </a:r>
            <a:r>
              <a:rPr spc="-75" dirty="0"/>
              <a:t> </a:t>
            </a:r>
            <a:r>
              <a:rPr spc="-10" dirty="0"/>
              <a:t>leaders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8017509" cy="44157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Also </a:t>
            </a:r>
            <a:r>
              <a:rPr sz="3200" spc="-10" dirty="0">
                <a:latin typeface="Carlito"/>
                <a:cs typeface="Carlito"/>
              </a:rPr>
              <a:t>know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high-tech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innovators.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Such individuals </a:t>
            </a:r>
            <a:r>
              <a:rPr sz="3200" spc="-10" dirty="0">
                <a:latin typeface="Carlito"/>
                <a:cs typeface="Carlito"/>
              </a:rPr>
              <a:t>tend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embrace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popularize many </a:t>
            </a:r>
            <a:r>
              <a:rPr sz="3200" spc="-5" dirty="0">
                <a:latin typeface="Carlito"/>
                <a:cs typeface="Carlito"/>
              </a:rPr>
              <a:t>of the </a:t>
            </a:r>
            <a:r>
              <a:rPr sz="3200" spc="-10" dirty="0">
                <a:latin typeface="Carlito"/>
                <a:cs typeface="Carlito"/>
              </a:rPr>
              <a:t>innovation that </a:t>
            </a:r>
            <a:r>
              <a:rPr sz="3200" spc="-15" dirty="0">
                <a:latin typeface="Carlito"/>
                <a:cs typeface="Carlito"/>
              </a:rPr>
              <a:t>are  </a:t>
            </a:r>
            <a:r>
              <a:rPr sz="3200" spc="-10" dirty="0">
                <a:latin typeface="Carlito"/>
                <a:cs typeface="Carlito"/>
              </a:rPr>
              <a:t>ultimately </a:t>
            </a:r>
            <a:r>
              <a:rPr sz="3200" spc="-25" dirty="0">
                <a:latin typeface="Carlito"/>
                <a:cs typeface="Carlito"/>
              </a:rPr>
              <a:t>excepted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dirty="0">
                <a:latin typeface="Carlito"/>
                <a:cs typeface="Carlito"/>
              </a:rPr>
              <a:t>mane </a:t>
            </a:r>
            <a:r>
              <a:rPr sz="3200" spc="-15" dirty="0">
                <a:latin typeface="Carlito"/>
                <a:cs typeface="Carlito"/>
              </a:rPr>
              <a:t>frame  </a:t>
            </a:r>
            <a:r>
              <a:rPr sz="3200" spc="-10" dirty="0">
                <a:latin typeface="Carlito"/>
                <a:cs typeface="Carlito"/>
              </a:rPr>
              <a:t>population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40" dirty="0">
                <a:latin typeface="Carlito"/>
                <a:cs typeface="Carlito"/>
              </a:rPr>
              <a:t>computer, </a:t>
            </a:r>
            <a:r>
              <a:rPr sz="3200" spc="-30" dirty="0">
                <a:latin typeface="Carlito"/>
                <a:cs typeface="Carlito"/>
              </a:rPr>
              <a:t>fax </a:t>
            </a:r>
            <a:r>
              <a:rPr sz="3200" dirty="0">
                <a:latin typeface="Carlito"/>
                <a:cs typeface="Carlito"/>
              </a:rPr>
              <a:t>machine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etc.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They </a:t>
            </a:r>
            <a:r>
              <a:rPr sz="3200" spc="-20" dirty="0">
                <a:latin typeface="Carlito"/>
                <a:cs typeface="Carlito"/>
              </a:rPr>
              <a:t>fall into </a:t>
            </a:r>
            <a:r>
              <a:rPr sz="3200" spc="-10" dirty="0">
                <a:latin typeface="Carlito"/>
                <a:cs typeface="Carlito"/>
              </a:rPr>
              <a:t>two distinct</a:t>
            </a:r>
            <a:r>
              <a:rPr sz="3200" spc="8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group: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40" dirty="0">
                <a:latin typeface="Carlito"/>
                <a:cs typeface="Carlito"/>
              </a:rPr>
              <a:t>Younger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group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rlito"/>
                <a:cs typeface="Carlito"/>
              </a:rPr>
              <a:t>Middle-aged </a:t>
            </a:r>
            <a:r>
              <a:rPr sz="3200" spc="-15" dirty="0">
                <a:latin typeface="Carlito"/>
                <a:cs typeface="Carlito"/>
              </a:rPr>
              <a:t>group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7717" y="441782"/>
            <a:ext cx="29895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Technophiles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29245" cy="3133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5847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Those </a:t>
            </a:r>
            <a:r>
              <a:rPr sz="3200" dirty="0">
                <a:latin typeface="Carlito"/>
                <a:cs typeface="Carlito"/>
              </a:rPr>
              <a:t>individuals who </a:t>
            </a:r>
            <a:r>
              <a:rPr sz="3200" spc="-10" dirty="0">
                <a:latin typeface="Carlito"/>
                <a:cs typeface="Carlito"/>
              </a:rPr>
              <a:t>purchase  </a:t>
            </a:r>
            <a:r>
              <a:rPr sz="3200" spc="-5" dirty="0">
                <a:latin typeface="Carlito"/>
                <a:cs typeface="Carlito"/>
              </a:rPr>
              <a:t>technologically advance </a:t>
            </a:r>
            <a:r>
              <a:rPr sz="3200" spc="-10" dirty="0">
                <a:latin typeface="Carlito"/>
                <a:cs typeface="Carlito"/>
              </a:rPr>
              <a:t>product </a:t>
            </a:r>
            <a:r>
              <a:rPr sz="3200" spc="-5" dirty="0">
                <a:latin typeface="Carlito"/>
                <a:cs typeface="Carlito"/>
              </a:rPr>
              <a:t>soon </a:t>
            </a:r>
            <a:r>
              <a:rPr sz="3200" spc="-20" dirty="0">
                <a:latin typeface="Carlito"/>
                <a:cs typeface="Carlito"/>
              </a:rPr>
              <a:t>after  </a:t>
            </a:r>
            <a:r>
              <a:rPr sz="3200" spc="-5" dirty="0">
                <a:latin typeface="Carlito"/>
                <a:cs typeface="Carlito"/>
              </a:rPr>
              <a:t>their </a:t>
            </a:r>
            <a:r>
              <a:rPr sz="3200" spc="-25" dirty="0">
                <a:latin typeface="Carlito"/>
                <a:cs typeface="Carlito"/>
              </a:rPr>
              <a:t>market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debut.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They tend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10" dirty="0">
                <a:latin typeface="Carlito"/>
                <a:cs typeface="Carlito"/>
              </a:rPr>
              <a:t>technically </a:t>
            </a:r>
            <a:r>
              <a:rPr sz="3200" dirty="0">
                <a:latin typeface="Carlito"/>
                <a:cs typeface="Carlito"/>
              </a:rPr>
              <a:t>curious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people.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ts val="3720"/>
              </a:lnSpc>
              <a:spcBef>
                <a:spcPts val="9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These </a:t>
            </a:r>
            <a:r>
              <a:rPr sz="3200" spc="-15" dirty="0">
                <a:latin typeface="Carlito"/>
                <a:cs typeface="Carlito"/>
              </a:rPr>
              <a:t>consumers are </a:t>
            </a:r>
            <a:r>
              <a:rPr sz="3200" spc="-5" dirty="0">
                <a:latin typeface="Carlito"/>
                <a:cs typeface="Carlito"/>
              </a:rPr>
              <a:t>typically </a:t>
            </a:r>
            <a:r>
              <a:rPr sz="3200" spc="-45" dirty="0">
                <a:latin typeface="Carlito"/>
                <a:cs typeface="Carlito"/>
              </a:rPr>
              <a:t>younger, </a:t>
            </a:r>
            <a:r>
              <a:rPr sz="3200" spc="-20" dirty="0">
                <a:latin typeface="Carlito"/>
                <a:cs typeface="Carlito"/>
              </a:rPr>
              <a:t>better  </a:t>
            </a:r>
            <a:r>
              <a:rPr sz="3200" spc="-10" dirty="0">
                <a:latin typeface="Carlito"/>
                <a:cs typeface="Carlito"/>
              </a:rPr>
              <a:t>educated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more</a:t>
            </a:r>
            <a:r>
              <a:rPr sz="3200" spc="-15" dirty="0">
                <a:latin typeface="Carlito"/>
                <a:cs typeface="Carlito"/>
              </a:rPr>
              <a:t> affluent.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197" y="441782"/>
            <a:ext cx="52349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Managerial</a:t>
            </a:r>
            <a:r>
              <a:rPr spc="-50" dirty="0"/>
              <a:t> </a:t>
            </a:r>
            <a:r>
              <a:rPr spc="-10" dirty="0"/>
              <a:t>application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5214620" cy="17818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Marketing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research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Development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new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product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Reviews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product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0890" y="441782"/>
            <a:ext cx="2527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R</a:t>
            </a:r>
            <a:r>
              <a:rPr spc="-30" dirty="0"/>
              <a:t>e</a:t>
            </a:r>
            <a:r>
              <a:rPr spc="-110" dirty="0"/>
              <a:t>f</a:t>
            </a:r>
            <a:r>
              <a:rPr dirty="0"/>
              <a:t>e</a:t>
            </a:r>
            <a:r>
              <a:rPr spc="-60" dirty="0"/>
              <a:t>r</a:t>
            </a:r>
            <a:r>
              <a:rPr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95895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23876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rlito"/>
                <a:cs typeface="Carlito"/>
              </a:rPr>
              <a:t>Consumer Behaviour </a:t>
            </a:r>
            <a:r>
              <a:rPr sz="3200" spc="-15" dirty="0">
                <a:latin typeface="Carlito"/>
                <a:cs typeface="Carlito"/>
              </a:rPr>
              <a:t>by </a:t>
            </a:r>
            <a:r>
              <a:rPr sz="3200" spc="-5" dirty="0">
                <a:latin typeface="Carlito"/>
                <a:cs typeface="Carlito"/>
              </a:rPr>
              <a:t>Leon </a:t>
            </a:r>
            <a:r>
              <a:rPr sz="3200" dirty="0">
                <a:latin typeface="Carlito"/>
                <a:cs typeface="Carlito"/>
              </a:rPr>
              <a:t>G. </a:t>
            </a:r>
            <a:r>
              <a:rPr sz="3200" spc="-10" dirty="0">
                <a:latin typeface="Carlito"/>
                <a:cs typeface="Carlito"/>
              </a:rPr>
              <a:t>Schiffman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Lesile </a:t>
            </a:r>
            <a:r>
              <a:rPr sz="3200" spc="-15" dirty="0">
                <a:latin typeface="Carlito"/>
                <a:cs typeface="Carlito"/>
              </a:rPr>
              <a:t>Lazar</a:t>
            </a:r>
            <a:r>
              <a:rPr sz="3200" spc="-10" dirty="0">
                <a:latin typeface="Carlito"/>
                <a:cs typeface="Carlito"/>
              </a:rPr>
              <a:t> Kanuk.</a:t>
            </a:r>
            <a:endParaRPr sz="3200">
              <a:latin typeface="Carlito"/>
              <a:cs typeface="Carlito"/>
            </a:endParaRPr>
          </a:p>
          <a:p>
            <a:pPr marL="527685" marR="211963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Carlito"/>
                <a:cs typeface="Carlito"/>
              </a:rPr>
              <a:t>Marketing </a:t>
            </a:r>
            <a:r>
              <a:rPr sz="3200" spc="-10" dirty="0">
                <a:latin typeface="Carlito"/>
                <a:cs typeface="Carlito"/>
              </a:rPr>
              <a:t>Innovation by Davila  Estein,Shelton</a:t>
            </a:r>
            <a:endParaRPr sz="3200">
              <a:latin typeface="Carlito"/>
              <a:cs typeface="Carlito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rlito"/>
                <a:cs typeface="Carlito"/>
              </a:rPr>
              <a:t>Consumer Behavior </a:t>
            </a:r>
            <a:r>
              <a:rPr sz="3200" dirty="0">
                <a:latin typeface="Carlito"/>
                <a:cs typeface="Carlito"/>
              </a:rPr>
              <a:t>in Indian </a:t>
            </a:r>
            <a:r>
              <a:rPr sz="3200" spc="-15" dirty="0">
                <a:latin typeface="Carlito"/>
                <a:cs typeface="Carlito"/>
              </a:rPr>
              <a:t>perspective </a:t>
            </a:r>
            <a:r>
              <a:rPr sz="3200" spc="-5" dirty="0">
                <a:latin typeface="Carlito"/>
                <a:cs typeface="Carlito"/>
              </a:rPr>
              <a:t>by  Suja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nair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7090" y="2396489"/>
            <a:ext cx="23691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Thank</a:t>
            </a:r>
            <a:r>
              <a:rPr spc="-80" dirty="0"/>
              <a:t> </a:t>
            </a:r>
            <a:r>
              <a:rPr spc="-25" dirty="0"/>
              <a:t>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292" y="441782"/>
            <a:ext cx="52203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Diffusion </a:t>
            </a:r>
            <a:r>
              <a:rPr dirty="0"/>
              <a:t>of</a:t>
            </a:r>
            <a:r>
              <a:rPr spc="-85" dirty="0"/>
              <a:t> </a:t>
            </a:r>
            <a:r>
              <a:rPr spc="-10" dirty="0"/>
              <a:t>Innovation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90840" cy="373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diffusion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innovations </a:t>
            </a:r>
            <a:r>
              <a:rPr sz="3200" dirty="0">
                <a:latin typeface="Carlito"/>
                <a:cs typeface="Carlito"/>
              </a:rPr>
              <a:t>theory </a:t>
            </a:r>
            <a:r>
              <a:rPr sz="3200" spc="-10" dirty="0">
                <a:latin typeface="Carlito"/>
                <a:cs typeface="Carlito"/>
              </a:rPr>
              <a:t>seeks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10" dirty="0">
                <a:latin typeface="Carlito"/>
                <a:cs typeface="Carlito"/>
              </a:rPr>
              <a:t>explain </a:t>
            </a:r>
            <a:r>
              <a:rPr sz="3200" dirty="0">
                <a:latin typeface="Carlito"/>
                <a:cs typeface="Carlito"/>
              </a:rPr>
              <a:t>how and </a:t>
            </a:r>
            <a:r>
              <a:rPr sz="3200" spc="-20" dirty="0">
                <a:latin typeface="Carlito"/>
                <a:cs typeface="Carlito"/>
              </a:rPr>
              <a:t>why </a:t>
            </a:r>
            <a:r>
              <a:rPr sz="3200" spc="-10" dirty="0">
                <a:latin typeface="Carlito"/>
                <a:cs typeface="Carlito"/>
              </a:rPr>
              <a:t>new </a:t>
            </a:r>
            <a:r>
              <a:rPr sz="3200" spc="-5" dirty="0">
                <a:latin typeface="Carlito"/>
                <a:cs typeface="Carlito"/>
              </a:rPr>
              <a:t>ideas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practices 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adopted, </a:t>
            </a:r>
            <a:r>
              <a:rPr sz="3200" dirty="0">
                <a:latin typeface="Carlito"/>
                <a:cs typeface="Carlito"/>
              </a:rPr>
              <a:t>with timelines </a:t>
            </a:r>
            <a:r>
              <a:rPr sz="3200" spc="-10" dirty="0">
                <a:latin typeface="Carlito"/>
                <a:cs typeface="Carlito"/>
              </a:rPr>
              <a:t>potentially spread  </a:t>
            </a:r>
            <a:r>
              <a:rPr sz="3200" spc="-5" dirty="0">
                <a:latin typeface="Carlito"/>
                <a:cs typeface="Carlito"/>
              </a:rPr>
              <a:t>out </a:t>
            </a:r>
            <a:r>
              <a:rPr sz="3200" spc="-15" dirty="0">
                <a:latin typeface="Carlito"/>
                <a:cs typeface="Carlito"/>
              </a:rPr>
              <a:t>over </a:t>
            </a:r>
            <a:r>
              <a:rPr sz="3200" dirty="0">
                <a:latin typeface="Carlito"/>
                <a:cs typeface="Carlito"/>
              </a:rPr>
              <a:t>long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periods.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designed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two process: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Carlito"/>
                <a:cs typeface="Carlito"/>
              </a:rPr>
              <a:t>Diffusion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rlito"/>
                <a:cs typeface="Carlito"/>
              </a:rPr>
              <a:t>Adoption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8760" y="441782"/>
            <a:ext cx="4591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Stages </a:t>
            </a:r>
            <a:r>
              <a:rPr spc="-10" dirty="0"/>
              <a:t>in</a:t>
            </a:r>
            <a:r>
              <a:rPr spc="-25" dirty="0"/>
              <a:t> </a:t>
            </a:r>
            <a:r>
              <a:rPr spc="-10" dirty="0"/>
              <a:t>innovation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2727325" cy="29368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Innovators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Early</a:t>
            </a:r>
            <a:r>
              <a:rPr sz="3200" spc="-9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adopters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Early</a:t>
            </a:r>
            <a:r>
              <a:rPr sz="3200" spc="-1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majority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Late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majority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Laggards.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3657600"/>
            <a:ext cx="53340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diffusion</a:t>
            </a:r>
            <a:r>
              <a:rPr spc="-65" dirty="0"/>
              <a:t> </a:t>
            </a:r>
            <a:r>
              <a:rPr spc="-10" dirty="0"/>
              <a:t>process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93850"/>
          <a:ext cx="8229600" cy="5357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200" b="1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32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0" dirty="0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313690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"/>
                        <a:tabLst>
                          <a:tab pos="416559" algn="l"/>
                        </a:tabLst>
                      </a:pPr>
                      <a:r>
                        <a:rPr sz="3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Various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approaches 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have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been </a:t>
                      </a:r>
                      <a:r>
                        <a:rPr sz="3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taken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to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define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new</a:t>
                      </a:r>
                      <a:r>
                        <a:rPr sz="3200" b="1" spc="-8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product: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34975" algn="l"/>
                        </a:tabLst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Firm</a:t>
                      </a:r>
                      <a:r>
                        <a:rPr sz="3200" b="1" spc="-4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</a:t>
                      </a:r>
                      <a:r>
                        <a:rPr sz="32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sz="32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Market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Consumer</a:t>
                      </a:r>
                      <a:r>
                        <a:rPr sz="32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oriented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 marR="1416050">
                        <a:lnSpc>
                          <a:spcPts val="3720"/>
                        </a:lnSpc>
                        <a:spcBef>
                          <a:spcPts val="38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3200" dirty="0">
                          <a:latin typeface="Carlito"/>
                          <a:cs typeface="Carlito"/>
                        </a:rPr>
                        <a:t>channels</a:t>
                      </a:r>
                      <a:r>
                        <a:rPr sz="3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5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3200" spc="-10" dirty="0">
                          <a:latin typeface="Carlito"/>
                          <a:cs typeface="Carlito"/>
                        </a:rPr>
                        <a:t>communication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 social</a:t>
                      </a:r>
                      <a:r>
                        <a:rPr sz="3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30" dirty="0">
                          <a:latin typeface="Carlito"/>
                          <a:cs typeface="Carlito"/>
                        </a:rPr>
                        <a:t>system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Time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diffusion</a:t>
            </a:r>
            <a:r>
              <a:rPr spc="-65" dirty="0"/>
              <a:t> </a:t>
            </a:r>
            <a:r>
              <a:rPr spc="-10" dirty="0"/>
              <a:t>process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7200" y="2743200"/>
            <a:ext cx="4114800" cy="1143000"/>
            <a:chOff x="457200" y="2743200"/>
            <a:chExt cx="4114800" cy="1143000"/>
          </a:xfrm>
        </p:grpSpPr>
        <p:sp>
          <p:nvSpPr>
            <p:cNvPr id="4" name="object 4"/>
            <p:cNvSpPr/>
            <p:nvPr/>
          </p:nvSpPr>
          <p:spPr>
            <a:xfrm>
              <a:off x="457200" y="2743200"/>
              <a:ext cx="4114800" cy="1143000"/>
            </a:xfrm>
            <a:custGeom>
              <a:avLst/>
              <a:gdLst/>
              <a:ahLst/>
              <a:cxnLst/>
              <a:rect l="l" t="t" r="r" b="b"/>
              <a:pathLst>
                <a:path w="4114800" h="1143000">
                  <a:moveTo>
                    <a:pt x="4114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4114800" y="1143000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7052" y="2887218"/>
              <a:ext cx="2609532" cy="2910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1949" y="3374136"/>
              <a:ext cx="2533294" cy="2766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0850" y="1593850"/>
          <a:ext cx="8229600" cy="538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3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15" dirty="0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339725" indent="-287020">
                        <a:lnSpc>
                          <a:spcPct val="100000"/>
                        </a:lnSpc>
                        <a:spcBef>
                          <a:spcPts val="160"/>
                        </a:spcBef>
                        <a:buSzPct val="96875"/>
                        <a:buFont typeface="Wingdings"/>
                        <a:buChar char=""/>
                        <a:tabLst>
                          <a:tab pos="455930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how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quickly 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innovation spread 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depends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</a:t>
                      </a:r>
                      <a:r>
                        <a:rPr sz="3200" b="1" spc="-10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channel  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on</a:t>
                      </a:r>
                      <a:r>
                        <a:rPr sz="3200" b="1" spc="-5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communication.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92759" marR="873125" indent="-4013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875"/>
                        <a:buFont typeface="Wingdings"/>
                        <a:buChar char=""/>
                        <a:tabLst>
                          <a:tab pos="493395" algn="l"/>
                        </a:tabLst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There 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are </a:t>
                      </a: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two  sources </a:t>
                      </a:r>
                      <a:r>
                        <a:rPr sz="3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for  </a:t>
                      </a: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commu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3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32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3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tion: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92759" indent="-401320">
                        <a:lnSpc>
                          <a:spcPct val="100000"/>
                        </a:lnSpc>
                        <a:buAutoNum type="romanUcPeriod"/>
                        <a:tabLst>
                          <a:tab pos="492759" algn="l"/>
                          <a:tab pos="493395" algn="l"/>
                        </a:tabLst>
                      </a:pPr>
                      <a:r>
                        <a:rPr sz="3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Impersonal</a:t>
                      </a:r>
                      <a:endParaRPr sz="3200">
                        <a:latin typeface="Carlito"/>
                        <a:cs typeface="Carlito"/>
                      </a:endParaRPr>
                    </a:p>
                    <a:p>
                      <a:pPr marL="492759" indent="-40132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romanUcPeriod"/>
                        <a:tabLst>
                          <a:tab pos="493395" algn="l"/>
                        </a:tabLst>
                      </a:pPr>
                      <a:r>
                        <a:rPr sz="32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Interpersonal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 social</a:t>
                      </a:r>
                      <a:r>
                        <a:rPr sz="3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30" dirty="0">
                          <a:latin typeface="Carlito"/>
                          <a:cs typeface="Carlito"/>
                        </a:rPr>
                        <a:t>system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539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Time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diffusion</a:t>
            </a:r>
            <a:r>
              <a:rPr spc="-65" dirty="0"/>
              <a:t> </a:t>
            </a:r>
            <a:r>
              <a:rPr spc="-10" dirty="0"/>
              <a:t>process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7200" y="3886200"/>
            <a:ext cx="4114800" cy="1143000"/>
            <a:chOff x="457200" y="3886200"/>
            <a:chExt cx="4114800" cy="1143000"/>
          </a:xfrm>
        </p:grpSpPr>
        <p:sp>
          <p:nvSpPr>
            <p:cNvPr id="4" name="object 4"/>
            <p:cNvSpPr/>
            <p:nvPr/>
          </p:nvSpPr>
          <p:spPr>
            <a:xfrm>
              <a:off x="457200" y="3886200"/>
              <a:ext cx="4114800" cy="1143000"/>
            </a:xfrm>
            <a:custGeom>
              <a:avLst/>
              <a:gdLst/>
              <a:ahLst/>
              <a:cxnLst/>
              <a:rect l="l" t="t" r="r" b="b"/>
              <a:pathLst>
                <a:path w="4114800" h="1143000">
                  <a:moveTo>
                    <a:pt x="4114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4114800" y="1143000"/>
                  </a:lnTo>
                  <a:lnTo>
                    <a:pt x="4114800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7052" y="4016375"/>
              <a:ext cx="2845371" cy="3581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0850" y="1593850"/>
          <a:ext cx="8229600" cy="5357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3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15" dirty="0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250190" indent="-287020">
                        <a:lnSpc>
                          <a:spcPct val="100000"/>
                        </a:lnSpc>
                        <a:spcBef>
                          <a:spcPts val="17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  <a:tab pos="1419860" algn="l"/>
                        </a:tabLst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is a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physical,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 or 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cultural environment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 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which	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people belong  and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within which they 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function: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08940" indent="-31750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</a:tabLst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can be of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two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type</a:t>
                      </a:r>
                      <a:r>
                        <a:rPr sz="2800" b="1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: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92759" marR="1117600" indent="-401320">
                        <a:lnSpc>
                          <a:spcPct val="100000"/>
                        </a:lnSpc>
                        <a:buAutoNum type="romanUcPeriod"/>
                        <a:tabLst>
                          <a:tab pos="492759" algn="l"/>
                          <a:tab pos="493395" algn="l"/>
                        </a:tabLst>
                      </a:pPr>
                      <a:r>
                        <a:rPr sz="2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Traditional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 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system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92759" indent="-401320">
                        <a:lnSpc>
                          <a:spcPct val="100000"/>
                        </a:lnSpc>
                        <a:buAutoNum type="romanUcPeriod"/>
                        <a:tabLst>
                          <a:tab pos="493395" algn="l"/>
                        </a:tabLst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Modern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social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system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 marR="1416050">
                        <a:lnSpc>
                          <a:spcPts val="3720"/>
                        </a:lnSpc>
                        <a:spcBef>
                          <a:spcPts val="38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3200" dirty="0">
                          <a:latin typeface="Carlito"/>
                          <a:cs typeface="Carlito"/>
                        </a:rPr>
                        <a:t>channels</a:t>
                      </a:r>
                      <a:r>
                        <a:rPr sz="3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5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3200" spc="-10" dirty="0">
                          <a:latin typeface="Carlito"/>
                          <a:cs typeface="Carlito"/>
                        </a:rPr>
                        <a:t>communication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Time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diffusion</a:t>
            </a:r>
            <a:r>
              <a:rPr spc="-65" dirty="0"/>
              <a:t> </a:t>
            </a:r>
            <a:r>
              <a:rPr spc="-10" dirty="0"/>
              <a:t>process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5029200"/>
            <a:ext cx="4114800" cy="1203960"/>
          </a:xfrm>
          <a:custGeom>
            <a:avLst/>
            <a:gdLst/>
            <a:ahLst/>
            <a:cxnLst/>
            <a:rect l="l" t="t" r="r" b="b"/>
            <a:pathLst>
              <a:path w="4114800" h="1203960">
                <a:moveTo>
                  <a:pt x="4114800" y="0"/>
                </a:moveTo>
                <a:lnTo>
                  <a:pt x="0" y="0"/>
                </a:lnTo>
                <a:lnTo>
                  <a:pt x="0" y="1203960"/>
                </a:lnTo>
                <a:lnTo>
                  <a:pt x="4114800" y="1203960"/>
                </a:lnTo>
                <a:lnTo>
                  <a:pt x="41148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93850"/>
          <a:ext cx="8229600" cy="5418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32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15" dirty="0">
                          <a:latin typeface="Carlito"/>
                          <a:cs typeface="Carlito"/>
                        </a:rPr>
                        <a:t>innovation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78460" marR="480695" indent="-287020">
                        <a:lnSpc>
                          <a:spcPct val="100000"/>
                        </a:lnSpc>
                        <a:spcBef>
                          <a:spcPts val="17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</a:tabLst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Backbone of diffusion 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process.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378460" marR="205104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6428"/>
                        <a:buFont typeface="Wingdings"/>
                        <a:buChar char=""/>
                        <a:tabLst>
                          <a:tab pos="409575" algn="l"/>
                        </a:tabLst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it pervades the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study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 diffusion in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three 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distinct 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ways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: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34975" marR="1481455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amount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purchase</a:t>
                      </a:r>
                      <a:r>
                        <a:rPr sz="2800" b="1" spc="-8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time.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34975" marR="693420" indent="-342900">
                        <a:lnSpc>
                          <a:spcPct val="100000"/>
                        </a:lnSpc>
                        <a:buAutoNum type="arabicPeriod"/>
                        <a:tabLst>
                          <a:tab pos="434975" algn="l"/>
                        </a:tabLst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identification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 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adopter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categories</a:t>
                      </a:r>
                      <a:endParaRPr sz="2800">
                        <a:latin typeface="Carlito"/>
                        <a:cs typeface="Carlito"/>
                      </a:endParaRPr>
                    </a:p>
                    <a:p>
                      <a:pPr marL="434975" indent="-3429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34975" algn="l"/>
                        </a:tabLst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The </a:t>
                      </a:r>
                      <a:r>
                        <a:rPr sz="28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rate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</a:t>
                      </a:r>
                      <a:r>
                        <a:rPr sz="2800" b="1" spc="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adoption.</a:t>
                      </a:r>
                      <a:endParaRPr sz="280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 marR="1416050">
                        <a:lnSpc>
                          <a:spcPts val="3720"/>
                        </a:lnSpc>
                        <a:spcBef>
                          <a:spcPts val="38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3200" dirty="0">
                          <a:latin typeface="Carlito"/>
                          <a:cs typeface="Carlito"/>
                        </a:rPr>
                        <a:t>channels</a:t>
                      </a:r>
                      <a:r>
                        <a:rPr sz="32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5" dirty="0">
                          <a:latin typeface="Carlito"/>
                          <a:cs typeface="Carlito"/>
                        </a:rPr>
                        <a:t>of  </a:t>
                      </a:r>
                      <a:r>
                        <a:rPr sz="3200" spc="-10" dirty="0">
                          <a:latin typeface="Carlito"/>
                          <a:cs typeface="Carlito"/>
                        </a:rPr>
                        <a:t>communication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3200" spc="-5" dirty="0">
                          <a:latin typeface="Carlito"/>
                          <a:cs typeface="Carlito"/>
                        </a:rPr>
                        <a:t>The social</a:t>
                      </a:r>
                      <a:r>
                        <a:rPr sz="32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3200" spc="-30" dirty="0">
                          <a:latin typeface="Carlito"/>
                          <a:cs typeface="Carlito"/>
                        </a:rPr>
                        <a:t>system</a:t>
                      </a:r>
                      <a:endParaRPr sz="32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  <a:tr h="1203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22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48ED4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47052" y="5187696"/>
            <a:ext cx="804862" cy="276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97" y="191465"/>
            <a:ext cx="7684770" cy="122682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939415" marR="5080" indent="-2927350">
              <a:lnSpc>
                <a:spcPts val="4660"/>
              </a:lnSpc>
              <a:spcBef>
                <a:spcPts val="370"/>
              </a:spcBef>
            </a:pPr>
            <a:r>
              <a:rPr sz="4000" spc="-15" dirty="0"/>
              <a:t>Product characteristics </a:t>
            </a:r>
            <a:r>
              <a:rPr sz="4000" spc="-10" dirty="0"/>
              <a:t>that influence  diffusion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10635"/>
            <a:ext cx="4393565" cy="35375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Relative </a:t>
            </a:r>
            <a:r>
              <a:rPr sz="3200" spc="-15" dirty="0">
                <a:latin typeface="Carlito"/>
                <a:cs typeface="Carlito"/>
              </a:rPr>
              <a:t>advantage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Compatibility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Complexity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Trialability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Observability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Resistance </a:t>
            </a:r>
            <a:r>
              <a:rPr sz="3200" spc="-25" dirty="0">
                <a:latin typeface="Carlito"/>
                <a:cs typeface="Carlito"/>
              </a:rPr>
              <a:t>to</a:t>
            </a:r>
            <a:r>
              <a:rPr sz="3200" spc="-7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innovation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658</Words>
  <Application>Microsoft Office PowerPoint</Application>
  <PresentationFormat>On-screen Show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What is Innovation???</vt:lpstr>
      <vt:lpstr>Diffusion of Innovation</vt:lpstr>
      <vt:lpstr>Stages in innovation</vt:lpstr>
      <vt:lpstr>The diffusion process</vt:lpstr>
      <vt:lpstr>The diffusion process</vt:lpstr>
      <vt:lpstr>The diffusion process</vt:lpstr>
      <vt:lpstr>The diffusion process</vt:lpstr>
      <vt:lpstr>Product characteristics that influence  diffusion</vt:lpstr>
      <vt:lpstr>Stages in adoption</vt:lpstr>
      <vt:lpstr>Adoption process</vt:lpstr>
      <vt:lpstr>Adoption process</vt:lpstr>
      <vt:lpstr>Adoption process</vt:lpstr>
      <vt:lpstr>Adoption process</vt:lpstr>
      <vt:lpstr>Adoption process</vt:lpstr>
      <vt:lpstr>Consumer innovator</vt:lpstr>
      <vt:lpstr>Opinion leader</vt:lpstr>
      <vt:lpstr>Market mavens</vt:lpstr>
      <vt:lpstr>Personality traits</vt:lpstr>
      <vt:lpstr>Change leaders</vt:lpstr>
      <vt:lpstr>Technophiles</vt:lpstr>
      <vt:lpstr>Managerial application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ismail - [2010]</cp:lastModifiedBy>
  <cp:revision>1</cp:revision>
  <dcterms:created xsi:type="dcterms:W3CDTF">2020-05-11T02:10:25Z</dcterms:created>
  <dcterms:modified xsi:type="dcterms:W3CDTF">2020-05-11T02:12:22Z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2020-05-11T00:00:00Z</vt:filetime>
  </property>
</Properties>
</file>